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ru/solutions/optimum-gi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Резюме</a:t>
            </a:r>
            <a:r>
              <a:rPr lang="en-US" dirty="0" smtClean="0"/>
              <a:t>: </a:t>
            </a:r>
            <a:r>
              <a:rPr lang="ru-RU" dirty="0" smtClean="0"/>
              <a:t>сравнение решений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41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Предлагаемое </a:t>
            </a:r>
            <a:r>
              <a:rPr lang="ru-RU" dirty="0"/>
              <a:t>решение </a:t>
            </a:r>
            <a:r>
              <a:rPr lang="ru-RU" dirty="0" smtClean="0"/>
              <a:t>– </a:t>
            </a:r>
            <a:r>
              <a:rPr lang="en-US" dirty="0"/>
              <a:t>c</a:t>
            </a:r>
            <a:r>
              <a:rPr lang="ru-RU" dirty="0" smtClean="0"/>
              <a:t>истема на </a:t>
            </a:r>
            <a:r>
              <a:rPr lang="ru-RU" dirty="0"/>
              <a:t>платформе </a:t>
            </a:r>
            <a:r>
              <a:rPr lang="en-US" dirty="0"/>
              <a:t>IBM </a:t>
            </a:r>
            <a:r>
              <a:rPr lang="en-US" dirty="0" smtClean="0"/>
              <a:t>Forms</a:t>
            </a:r>
            <a:endParaRPr lang="ru-RU" dirty="0"/>
          </a:p>
          <a:p>
            <a:r>
              <a:rPr lang="ru-RU" dirty="0" smtClean="0"/>
              <a:t>Сроки </a:t>
            </a:r>
            <a:r>
              <a:rPr lang="ru-RU" dirty="0"/>
              <a:t>реализации </a:t>
            </a:r>
            <a:r>
              <a:rPr lang="ru-RU" dirty="0" smtClean="0"/>
              <a:t>–</a:t>
            </a:r>
            <a:r>
              <a:rPr lang="en-US" dirty="0" smtClean="0"/>
              <a:t> 175 </a:t>
            </a:r>
            <a:r>
              <a:rPr lang="ru-RU" dirty="0" smtClean="0"/>
              <a:t>дней = 8 мес</a:t>
            </a:r>
            <a:endParaRPr lang="en-US" dirty="0"/>
          </a:p>
          <a:p>
            <a:r>
              <a:rPr lang="ru-RU" dirty="0"/>
              <a:t>Стоимость внедрения –</a:t>
            </a:r>
            <a:r>
              <a:rPr lang="en-US" dirty="0"/>
              <a:t> </a:t>
            </a:r>
            <a:r>
              <a:rPr lang="ru-RU" dirty="0" smtClean="0"/>
              <a:t>8 653 680 руб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16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внедрения</a:t>
            </a:r>
            <a:endParaRPr lang="ru-RU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0932930"/>
              </p:ext>
            </p:extLst>
          </p:nvPr>
        </p:nvGraphicFramePr>
        <p:xfrm>
          <a:off x="685800" y="2133598"/>
          <a:ext cx="7391400" cy="32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1018"/>
                <a:gridCol w="2350382"/>
              </a:tblGrid>
              <a:tr h="800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Этап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Стоимость,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руб. без НДС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Подготовка проекта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670 392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Разработка системы работы с web-формами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1 247 023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Разработка мобильного клиента Android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2 853 102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Разработка мобильного клиента iOS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2 853 102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Опытная эксплуатация системы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1 030 061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ИТОГО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8 653 680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1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Стоимость лицензий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042708"/>
              </p:ext>
            </p:extLst>
          </p:nvPr>
        </p:nvGraphicFramePr>
        <p:xfrm>
          <a:off x="457200" y="1752600"/>
          <a:ext cx="8153399" cy="472439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99830"/>
                <a:gridCol w="2475637"/>
                <a:gridCol w="1787476"/>
                <a:gridCol w="1398970"/>
                <a:gridCol w="2091486"/>
              </a:tblGrid>
              <a:tr h="527375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>
                          <a:effectLst/>
                        </a:rPr>
                        <a:t>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>
                          <a:effectLst/>
                        </a:rPr>
                        <a:t>Наименование лицензии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1200" baseline="30000">
                          <a:effectLst/>
                        </a:rPr>
                        <a:t>*</a:t>
                      </a:r>
                      <a:r>
                        <a:rPr lang="en-GB" sz="1200">
                          <a:effectLst/>
                        </a:rPr>
                        <a:t>IBM price excluding tax</a:t>
                      </a:r>
                      <a:r>
                        <a:rPr lang="en-US" sz="1200">
                          <a:effectLst/>
                        </a:rPr>
                        <a:t>, usd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>
                          <a:effectLst/>
                        </a:rPr>
                        <a:t>Количество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18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IBM Forms Viewer Authorized User License + SW Subscription &amp; Support 12 Months (D56E1LL)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137.00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Этот продукт опциональный,  нужен только для работы  </a:t>
                      </a:r>
                      <a:r>
                        <a:rPr lang="en-US" sz="1200">
                          <a:effectLst/>
                        </a:rPr>
                        <a:t>off</a:t>
                      </a:r>
                      <a:r>
                        <a:rPr lang="ru-RU" sz="1200">
                          <a:effectLst/>
                        </a:rPr>
                        <a:t>-</a:t>
                      </a:r>
                      <a:r>
                        <a:rPr lang="en-US" sz="1200">
                          <a:effectLst/>
                        </a:rPr>
                        <a:t>line</a:t>
                      </a:r>
                      <a:r>
                        <a:rPr lang="ru-RU" sz="1200">
                          <a:effectLst/>
                        </a:rPr>
                        <a:t> (напр </a:t>
                      </a:r>
                      <a:r>
                        <a:rPr lang="en-US" sz="1200">
                          <a:effectLst/>
                        </a:rPr>
                        <a:t>Notebook</a:t>
                      </a:r>
                      <a:r>
                        <a:rPr lang="ru-RU" sz="1200">
                          <a:effectLst/>
                        </a:rPr>
                        <a:t>) для </a:t>
                      </a:r>
                      <a:r>
                        <a:rPr lang="en-US" sz="1200">
                          <a:effectLst/>
                        </a:rPr>
                        <a:t>Windows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18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IBM Forms Designer Authorized User License + SW Subscription &amp; Support 12 Months (D56EFLL)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793.00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18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IBM Forms Server Processor Value Unit (PVU) License + SW Subscription &amp; Support 12 Months (D571HLL)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473.00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1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84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Артекс Технолоджи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20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Артекс Технолоджи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Предлагаемое решение </a:t>
            </a:r>
            <a:r>
              <a:rPr lang="ru-RU" dirty="0" smtClean="0"/>
              <a:t>– разработка </a:t>
            </a:r>
          </a:p>
          <a:p>
            <a:r>
              <a:rPr lang="ru-RU" dirty="0" smtClean="0"/>
              <a:t>Сроки </a:t>
            </a:r>
            <a:r>
              <a:rPr lang="ru-RU" dirty="0"/>
              <a:t>реализации – </a:t>
            </a:r>
            <a:r>
              <a:rPr lang="ru-RU" dirty="0" smtClean="0"/>
              <a:t> 9 мес</a:t>
            </a:r>
            <a:endParaRPr lang="en-US" dirty="0"/>
          </a:p>
          <a:p>
            <a:r>
              <a:rPr lang="ru-RU" dirty="0"/>
              <a:t>Стоимость </a:t>
            </a:r>
            <a:r>
              <a:rPr lang="ru-RU" dirty="0" smtClean="0"/>
              <a:t>разработки  – </a:t>
            </a:r>
            <a:r>
              <a:rPr lang="ru-RU" dirty="0"/>
              <a:t>10 792 </a:t>
            </a:r>
            <a:r>
              <a:rPr lang="ru-RU" dirty="0" smtClean="0"/>
              <a:t>000 руб</a:t>
            </a:r>
          </a:p>
          <a:p>
            <a:r>
              <a:rPr lang="ru-RU" dirty="0" smtClean="0"/>
              <a:t>Стоимость АО – 100 000 руб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537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Консалтинг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936023"/>
              </p:ext>
            </p:extLst>
          </p:nvPr>
        </p:nvGraphicFramePr>
        <p:xfrm>
          <a:off x="228600" y="1166930"/>
          <a:ext cx="8762999" cy="5888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5422"/>
                <a:gridCol w="1311211"/>
                <a:gridCol w="918865"/>
                <a:gridCol w="1054891"/>
                <a:gridCol w="1442610"/>
              </a:tblGrid>
              <a:tr h="4595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задачи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Длительность (чел/дн)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Начало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Окончание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Затраты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(руб)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Проект Мобильное решение для страхования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01.06.13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10 792 000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Управление проектом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Фаза 1. Концептуальное проектирование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01.06.13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1 680 000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Проведение предстрахового осмотра (с помощью мобильного устройства)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462 000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Формирование чек-листов администратором (интернет-приложение)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462 000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Согласование проектной документации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756 000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Фаза 2. Реализация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324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5 924 000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и настройка интерфейса для мобильного устройства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2 614 000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системы генерации чек-листов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2 644 000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инструкций пользователя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360 000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Настройка веб-сервера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306 000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Фаза 3. Подготовка к ОПЭ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31.01.14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2 028 000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Функциональное тестирование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Интеграционное тестирование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Устранение замечаний по интеграционному тестированию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1 326 000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Обучение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162 000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Фаза 4. ОПЭ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710 000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Устранение замечаний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710 000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35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Артекс на основе </a:t>
            </a:r>
            <a:r>
              <a:rPr lang="en-US" dirty="0" smtClean="0"/>
              <a:t>SAP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Предлагаемое решение – </a:t>
            </a:r>
            <a:r>
              <a:rPr lang="en-US" dirty="0" smtClean="0"/>
              <a:t>SAP </a:t>
            </a:r>
            <a:r>
              <a:rPr lang="en-US" dirty="0"/>
              <a:t>Mobile Platform (</a:t>
            </a:r>
            <a:r>
              <a:rPr lang="en-US" dirty="0" err="1" smtClean="0"/>
              <a:t>Cyclo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Сроки реализации – </a:t>
            </a:r>
            <a:r>
              <a:rPr lang="ru-RU" dirty="0" smtClean="0"/>
              <a:t>11 мес</a:t>
            </a:r>
          </a:p>
          <a:p>
            <a:r>
              <a:rPr lang="ru-RU" dirty="0" smtClean="0"/>
              <a:t>Стоимость проекта – 622</a:t>
            </a:r>
            <a:r>
              <a:rPr lang="ru-RU" dirty="0"/>
              <a:t> 195 500 </a:t>
            </a:r>
            <a:r>
              <a:rPr lang="ru-RU" dirty="0" smtClean="0"/>
              <a:t>руб</a:t>
            </a:r>
            <a:endParaRPr lang="en-US" dirty="0"/>
          </a:p>
          <a:p>
            <a:pPr lvl="1"/>
            <a:r>
              <a:rPr lang="ru-RU" dirty="0"/>
              <a:t>Стоимость </a:t>
            </a:r>
            <a:r>
              <a:rPr lang="ru-RU" dirty="0" smtClean="0"/>
              <a:t>ПО –</a:t>
            </a:r>
            <a:r>
              <a:rPr lang="en-US" dirty="0" smtClean="0"/>
              <a:t> </a:t>
            </a:r>
            <a:r>
              <a:rPr lang="ru-RU" dirty="0" smtClean="0"/>
              <a:t> 609 </a:t>
            </a:r>
            <a:r>
              <a:rPr lang="ru-RU" dirty="0"/>
              <a:t>0</a:t>
            </a:r>
            <a:r>
              <a:rPr lang="ru-RU" dirty="0" smtClean="0"/>
              <a:t>50 </a:t>
            </a:r>
            <a:r>
              <a:rPr lang="ru-RU" dirty="0"/>
              <a:t>000 </a:t>
            </a:r>
            <a:r>
              <a:rPr lang="ru-RU" dirty="0" smtClean="0"/>
              <a:t>руб</a:t>
            </a:r>
            <a:endParaRPr lang="ru-RU" dirty="0"/>
          </a:p>
          <a:p>
            <a:pPr lvl="1"/>
            <a:r>
              <a:rPr lang="ru-RU" dirty="0"/>
              <a:t>Стоимость АО </a:t>
            </a:r>
            <a:r>
              <a:rPr lang="ru-RU" dirty="0" smtClean="0"/>
              <a:t>–</a:t>
            </a:r>
            <a:r>
              <a:rPr lang="en-US" dirty="0" smtClean="0"/>
              <a:t> 800 000 </a:t>
            </a:r>
            <a:r>
              <a:rPr lang="ru-RU" dirty="0" smtClean="0"/>
              <a:t>руб</a:t>
            </a:r>
          </a:p>
          <a:p>
            <a:pPr lvl="1"/>
            <a:r>
              <a:rPr lang="ru-RU" dirty="0" smtClean="0"/>
              <a:t>Консалтинг - </a:t>
            </a:r>
            <a:r>
              <a:rPr lang="ru-RU" dirty="0"/>
              <a:t>12 345 500 </a:t>
            </a:r>
            <a:r>
              <a:rPr lang="ru-RU" dirty="0" smtClean="0"/>
              <a:t>руб</a:t>
            </a:r>
            <a:endParaRPr lang="ru-RU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472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Консалтинг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407886"/>
              </p:ext>
            </p:extLst>
          </p:nvPr>
        </p:nvGraphicFramePr>
        <p:xfrm>
          <a:off x="228601" y="1600204"/>
          <a:ext cx="8610598" cy="50291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240"/>
                <a:gridCol w="1288407"/>
                <a:gridCol w="902885"/>
                <a:gridCol w="1036545"/>
                <a:gridCol w="1417521"/>
              </a:tblGrid>
              <a:tr h="2491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Наименование задачи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Длительность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Начало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Окончание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Затраты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Проект Мобильное решение для страхования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234д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22.05.14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12 345 500,00р.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Управление проектом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234д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22.05.14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3 276 000,00р.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Фаза 1. Концептуальное проектирование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37д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2 276 000,00р.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Проведение предстрахового осмотра (с помощью мобильного устройства)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1 056 000,00р.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Настройка сервера Agentry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08.07.13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06.08.13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Согласование проектной документации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31.07.13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780 000,00р.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Фаза 2. Реализация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3 360 000,00р.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Разработка и настройка интерфейса для мобильного устройства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21.08.13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2 880 000,00р.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Разработка инструкций пользователя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480 000,00р.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Фаза 3. Подготовка к ОПЭ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1 273 500,00р.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Функциональное тестирование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30.10.13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05.11.13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Интеграционное тестирование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06.11.13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157 500,00р.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3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Устранение замечаний по интеграционному тестированию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13.11.13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816 000,00р.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Обучение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Фаза 4. ОПЭ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2 160 000,00р.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Устранение замечаний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25.12.13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25.02.14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2 160 000,00р.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67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CDC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082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CDC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Предлагаемое решение – ОПТИМУМ </a:t>
            </a:r>
            <a:r>
              <a:rPr lang="ru-RU" dirty="0" smtClean="0"/>
              <a:t>АСУМТ+ГИС </a:t>
            </a:r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www.cdc.ru/solutions/optimum-gis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 smtClean="0"/>
              <a:t>Сроки </a:t>
            </a:r>
            <a:r>
              <a:rPr lang="ru-RU" dirty="0"/>
              <a:t>реализации </a:t>
            </a:r>
            <a:r>
              <a:rPr lang="ru-RU" dirty="0" smtClean="0"/>
              <a:t>–</a:t>
            </a:r>
            <a:r>
              <a:rPr lang="en-US" dirty="0" smtClean="0"/>
              <a:t> </a:t>
            </a:r>
            <a:r>
              <a:rPr lang="ru-RU" dirty="0" smtClean="0"/>
              <a:t>5</a:t>
            </a:r>
            <a:r>
              <a:rPr lang="en-US" dirty="0" smtClean="0"/>
              <a:t> </a:t>
            </a:r>
            <a:r>
              <a:rPr lang="ru-RU" dirty="0" smtClean="0"/>
              <a:t>месяцев</a:t>
            </a:r>
            <a:endParaRPr lang="ru-RU" dirty="0" smtClean="0"/>
          </a:p>
          <a:p>
            <a:r>
              <a:rPr lang="ru-RU" dirty="0" smtClean="0"/>
              <a:t>Стоимость </a:t>
            </a:r>
            <a:r>
              <a:rPr lang="ru-RU" dirty="0"/>
              <a:t>проекта – </a:t>
            </a:r>
            <a:r>
              <a:rPr lang="ru-RU" b="1" dirty="0"/>
              <a:t>917 </a:t>
            </a:r>
            <a:r>
              <a:rPr lang="ru-RU" b="1" dirty="0" smtClean="0"/>
              <a:t>680 </a:t>
            </a:r>
            <a:r>
              <a:rPr lang="ru-RU" dirty="0" smtClean="0"/>
              <a:t>руб</a:t>
            </a:r>
            <a:endParaRPr lang="en-US" dirty="0"/>
          </a:p>
          <a:p>
            <a:pPr lvl="1"/>
            <a:r>
              <a:rPr lang="ru-RU" dirty="0" smtClean="0"/>
              <a:t>Стоимость работ – 795 680 руб</a:t>
            </a:r>
            <a:endParaRPr lang="en-US" dirty="0" smtClean="0"/>
          </a:p>
          <a:p>
            <a:pPr lvl="1"/>
            <a:r>
              <a:rPr lang="ru-RU" dirty="0" smtClean="0"/>
              <a:t>Стоимость </a:t>
            </a:r>
            <a:r>
              <a:rPr lang="ru-RU" dirty="0"/>
              <a:t>ПО –</a:t>
            </a:r>
            <a:r>
              <a:rPr lang="en-US" dirty="0"/>
              <a:t> </a:t>
            </a:r>
            <a:r>
              <a:rPr lang="ru-RU" dirty="0"/>
              <a:t> </a:t>
            </a:r>
            <a:r>
              <a:rPr lang="en-US" dirty="0" smtClean="0"/>
              <a:t>122 000 </a:t>
            </a:r>
            <a:r>
              <a:rPr lang="ru-RU" dirty="0" smtClean="0"/>
              <a:t>руб</a:t>
            </a:r>
            <a:endParaRPr lang="ru-RU" dirty="0"/>
          </a:p>
          <a:p>
            <a:pPr lvl="1"/>
            <a:r>
              <a:rPr lang="ru-RU" dirty="0"/>
              <a:t>Стоимость АО </a:t>
            </a:r>
            <a:r>
              <a:rPr lang="ru-RU" dirty="0" smtClean="0"/>
              <a:t>– руб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143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Предлагаемое решение</a:t>
            </a:r>
          </a:p>
          <a:p>
            <a:r>
              <a:rPr lang="ru-RU" dirty="0" smtClean="0"/>
              <a:t>Этапы и сроки реализации</a:t>
            </a:r>
            <a:endParaRPr lang="ru-RU" dirty="0"/>
          </a:p>
          <a:p>
            <a:r>
              <a:rPr lang="ru-RU" dirty="0" smtClean="0"/>
              <a:t>Стоимость </a:t>
            </a:r>
            <a:r>
              <a:rPr lang="ru-RU" dirty="0"/>
              <a:t>внедрения</a:t>
            </a:r>
          </a:p>
          <a:p>
            <a:r>
              <a:rPr lang="ru-RU" dirty="0"/>
              <a:t>Стоимость владения</a:t>
            </a:r>
          </a:p>
          <a:p>
            <a:r>
              <a:rPr lang="ru-RU" dirty="0"/>
              <a:t>Стоимость </a:t>
            </a:r>
            <a:r>
              <a:rPr lang="ru-RU" dirty="0" smtClean="0"/>
              <a:t>ПО+АО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636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Услуги на проекте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615038"/>
              </p:ext>
            </p:extLst>
          </p:nvPr>
        </p:nvGraphicFramePr>
        <p:xfrm>
          <a:off x="609600" y="1524009"/>
          <a:ext cx="8001000" cy="52577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3896"/>
                <a:gridCol w="897308"/>
                <a:gridCol w="692488"/>
                <a:gridCol w="897308"/>
              </a:tblGrid>
              <a:tr h="21983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УСЛУГИ НА ПРОЕКТЕ </a:t>
                      </a:r>
                      <a:endParaRPr lang="ru-RU" sz="900" b="1" i="0" u="none" strike="noStrike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23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Наименование услуги: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Руб./час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(без НДС)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Кол- во часов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Сумма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(без НДС)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1. Этап: Обследование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Управление проектом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3420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109 440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Интервью сотрудников, подготовка ТЗ на проект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255 360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2. Этап: Интеграция с КИС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Управление проектом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3420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27 360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Разовый импорт данных по клиентам из файла, формата Ecxel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85 120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3. Этап: подготовка к внедрению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Управление проектом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3420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27 360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Конфигурирование ОПТИМУМ(настройка системы под потребности Заказчика)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63 840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4. Этап: Инсталяция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Управление проектом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3420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47 880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Проверка готовности Заказчика к началу работ(техническая часть).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10 640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Установка и настройка АСУМТ "ОПТИМУМ" на сервер Заказчика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21 280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Проверка технологической цепочки работы АСУМТ "ОПТИМУМ"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42 560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37555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Ввод  "ОПТИМУМ"   в опытную\тестовую  эксплуатацию(тестовых запуск 2 полевых сотрудников, анализ результатов выезда)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21 280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27479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Обучение работе с серверной частью системы(группа до 3 человек)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21 280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3663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Ввод АСУМТ "ОПТИМУМ" в промышленную эксплуатацию (обучение и запуск до 20 полевых сотрудников)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21 280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go life support (5 дней с момента запуска)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31 920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5. Рекомендованные дополнительные услуги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Настройка индивидуальных отчетов в WebArm (от 8 часов за 1 отчет)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Индивидуальная инструкция для "полевых" сотрудников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2100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Индивидуальная инструкция для "офисных" сотрудников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2100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  <a:tr h="1831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Обучение аналитика настройке индивидуальной отчетности в WebArm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2280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885" marR="7885" marT="78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885" marR="7885" marT="788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539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ИНФОПРО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19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ИНФОПРО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Предлагаемое </a:t>
            </a:r>
            <a:r>
              <a:rPr lang="ru-RU" dirty="0" smtClean="0"/>
              <a:t>решение - </a:t>
            </a:r>
            <a:r>
              <a:rPr lang="ru-RU" dirty="0"/>
              <a:t>1С-Битрикс: Управление сайтом</a:t>
            </a:r>
          </a:p>
          <a:p>
            <a:r>
              <a:rPr lang="ru-RU" dirty="0"/>
              <a:t>Сроки реализации – 35 дней</a:t>
            </a:r>
            <a:endParaRPr lang="en-US" dirty="0"/>
          </a:p>
          <a:p>
            <a:r>
              <a:rPr lang="ru-RU" dirty="0" smtClean="0"/>
              <a:t>Стоимость </a:t>
            </a:r>
            <a:r>
              <a:rPr lang="ru-RU" dirty="0"/>
              <a:t>внедрения </a:t>
            </a:r>
            <a:r>
              <a:rPr lang="ru-RU" dirty="0" smtClean="0"/>
              <a:t>–</a:t>
            </a:r>
            <a:r>
              <a:rPr lang="en-US" dirty="0"/>
              <a:t> 346 </a:t>
            </a:r>
            <a:r>
              <a:rPr lang="en-US" dirty="0" smtClean="0"/>
              <a:t>527,11</a:t>
            </a:r>
            <a:r>
              <a:rPr lang="ru-RU" dirty="0" smtClean="0"/>
              <a:t> руб</a:t>
            </a:r>
            <a:endParaRPr lang="ru-RU" dirty="0"/>
          </a:p>
          <a:p>
            <a:pPr lvl="1"/>
            <a:r>
              <a:rPr lang="ru-RU" dirty="0" smtClean="0"/>
              <a:t>Включая Стоимость </a:t>
            </a:r>
            <a:r>
              <a:rPr lang="ru-RU" dirty="0"/>
              <a:t>ПО </a:t>
            </a:r>
            <a:r>
              <a:rPr lang="ru-RU" dirty="0" smtClean="0"/>
              <a:t>–</a:t>
            </a:r>
            <a:r>
              <a:rPr lang="en-US" dirty="0" smtClean="0"/>
              <a:t> </a:t>
            </a:r>
            <a:r>
              <a:rPr lang="ru-RU" dirty="0"/>
              <a:t>48 </a:t>
            </a:r>
            <a:r>
              <a:rPr lang="ru-RU" dirty="0" smtClean="0"/>
              <a:t>900,00</a:t>
            </a:r>
            <a:r>
              <a:rPr lang="en-US" dirty="0" smtClean="0"/>
              <a:t> </a:t>
            </a:r>
            <a:r>
              <a:rPr lang="ru-RU" dirty="0" smtClean="0"/>
              <a:t>руб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08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Этапы, сроки и стоимость</a:t>
            </a:r>
            <a:endParaRPr lang="ru-RU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739463"/>
              </p:ext>
            </p:extLst>
          </p:nvPr>
        </p:nvGraphicFramePr>
        <p:xfrm>
          <a:off x="228600" y="1143000"/>
          <a:ext cx="8686797" cy="56388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2174"/>
                <a:gridCol w="1821382"/>
                <a:gridCol w="1210389"/>
                <a:gridCol w="1102463"/>
                <a:gridCol w="1210389"/>
              </a:tblGrid>
              <a:tr h="6969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Название задачи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Длительность, дни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Стоимость, без НДС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НДС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Стоимость, с НДС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3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Этап 1 Предварительные работы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Обследование, разработка уточненного ТЗ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125 727,27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22 630,91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148 358,18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Этап 2 Разработка, согласование дизайн-макета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дизайн-макетов, согласование, утверждение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34 159,09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6 148,64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40 307,73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3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Этап 3 Установка, настройка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Установка CMS на сервере Заказчика\ на хостинге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4 860,00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874,80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5 734,80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Настройка CMS, конфигурирование веб-сервера, СУБД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14 580,00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2 624,40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17 204,40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функционала согласно ТЗ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72 900,00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13 122,00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86 022,00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Этап 4 Дополнительно (Разработка мобильного приложения)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дизайн-макетов, согласование, утверждение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17 079,55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3 074,32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20 153,86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3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Разработка приложения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97 200,00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17 496,00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114 696,00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3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ИТОГО: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252 226,36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45 400,75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297 627,11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97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endevel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00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EnDevel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Предлагаемое решение - </a:t>
            </a:r>
            <a:r>
              <a:rPr lang="ru-RU" dirty="0" smtClean="0"/>
              <a:t>классическая заказная разработка </a:t>
            </a:r>
            <a:r>
              <a:rPr lang="ru-RU" dirty="0"/>
              <a:t>на </a:t>
            </a:r>
            <a:r>
              <a:rPr lang="ru-RU" dirty="0" smtClean="0"/>
              <a:t>базе </a:t>
            </a:r>
            <a:r>
              <a:rPr lang="en-US" dirty="0"/>
              <a:t>Oracle ADF</a:t>
            </a:r>
            <a:r>
              <a:rPr lang="ru-RU" dirty="0"/>
              <a:t> и </a:t>
            </a:r>
            <a:r>
              <a:rPr lang="en-US" dirty="0"/>
              <a:t>Oracle Database</a:t>
            </a:r>
            <a:endParaRPr lang="ru-RU" dirty="0"/>
          </a:p>
          <a:p>
            <a:r>
              <a:rPr lang="ru-RU" dirty="0" smtClean="0"/>
              <a:t>Сроки </a:t>
            </a:r>
            <a:r>
              <a:rPr lang="ru-RU" dirty="0"/>
              <a:t>реализации </a:t>
            </a:r>
            <a:r>
              <a:rPr lang="ru-RU" dirty="0" smtClean="0"/>
              <a:t>– 10,5 мес</a:t>
            </a:r>
          </a:p>
          <a:p>
            <a:r>
              <a:rPr lang="ru-RU" dirty="0"/>
              <a:t>Стоимость внедрения – 31 003 </a:t>
            </a:r>
            <a:r>
              <a:rPr lang="ru-RU" dirty="0" smtClean="0"/>
              <a:t>319 руб</a:t>
            </a:r>
            <a:endParaRPr lang="ru-RU" dirty="0"/>
          </a:p>
          <a:p>
            <a:pPr lvl="1"/>
            <a:r>
              <a:rPr lang="ru-RU" dirty="0" smtClean="0"/>
              <a:t>Включая Стоимость </a:t>
            </a:r>
            <a:r>
              <a:rPr lang="ru-RU" dirty="0"/>
              <a:t>ПО – 3 963 </a:t>
            </a:r>
            <a:r>
              <a:rPr lang="ru-RU" dirty="0" smtClean="0"/>
              <a:t>319,00 руб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89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внедрения</a:t>
            </a:r>
            <a:endParaRPr lang="ru-RU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939979"/>
              </p:ext>
            </p:extLst>
          </p:nvPr>
        </p:nvGraphicFramePr>
        <p:xfrm>
          <a:off x="1371600" y="4038600"/>
          <a:ext cx="7696200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6497"/>
                <a:gridCol w="2210708"/>
                <a:gridCol w="3338995"/>
              </a:tblGrid>
              <a:tr h="405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Этап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Стоимость этапа с НДС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Длительность выполнения этапа, мес.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56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Первый 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2 400 000,00р.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Второй 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3 520 000,00р.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Третий 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13 440 000,00р.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Четвертый 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7 680 000,00р.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Поставка лицензий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3 963 319,00р.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6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 с НДС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31 003 319,00р.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10,5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665173"/>
              </p:ext>
            </p:extLst>
          </p:nvPr>
        </p:nvGraphicFramePr>
        <p:xfrm>
          <a:off x="3057525" y="1143000"/>
          <a:ext cx="5934075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Visio" r:id="rId3" imgW="8568177" imgH="5725513" progId="Visio.Drawing.11">
                  <p:embed/>
                </p:oleObj>
              </mc:Choice>
              <mc:Fallback>
                <p:oleObj name="Visio" r:id="rId3" imgW="8568177" imgH="5725513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1143000"/>
                        <a:ext cx="5934075" cy="285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568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IBA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86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1075</Words>
  <Application>Microsoft Office PowerPoint</Application>
  <PresentationFormat>On-screen Show (4:3)</PresentationFormat>
  <Paragraphs>437</Paragraphs>
  <Slides>20</Slides>
  <Notes>0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Visio</vt:lpstr>
      <vt:lpstr>Резюме: сравнение решений</vt:lpstr>
      <vt:lpstr>PowerPoint Presentation</vt:lpstr>
      <vt:lpstr>ИНФОПРО</vt:lpstr>
      <vt:lpstr>ИНФОПРО</vt:lpstr>
      <vt:lpstr>Этапы, сроки и стоимость</vt:lpstr>
      <vt:lpstr>endevel</vt:lpstr>
      <vt:lpstr>EnDevel</vt:lpstr>
      <vt:lpstr>Этапы внедрения</vt:lpstr>
      <vt:lpstr>IBA</vt:lpstr>
      <vt:lpstr>IBA</vt:lpstr>
      <vt:lpstr>Этапы внедрения</vt:lpstr>
      <vt:lpstr>Стоимость лицензий</vt:lpstr>
      <vt:lpstr>Артекс Технолоджи</vt:lpstr>
      <vt:lpstr>Артекс Технолоджи</vt:lpstr>
      <vt:lpstr>Консалтинг</vt:lpstr>
      <vt:lpstr>Артекс на основе SAP</vt:lpstr>
      <vt:lpstr>Консалтинг</vt:lpstr>
      <vt:lpstr>CDC</vt:lpstr>
      <vt:lpstr>CDC</vt:lpstr>
      <vt:lpstr>Услуги на проекте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Резюме: сравнение решений</dc:title>
  <dc:creator>Ksenia</dc:creator>
  <cp:lastModifiedBy>Ksenia</cp:lastModifiedBy>
  <cp:revision>39</cp:revision>
  <dcterms:created xsi:type="dcterms:W3CDTF">2006-08-16T00:00:00Z</dcterms:created>
  <dcterms:modified xsi:type="dcterms:W3CDTF">2013-06-26T12:00:06Z</dcterms:modified>
</cp:coreProperties>
</file>